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271" r:id="rId5"/>
    <p:sldId id="276" r:id="rId6"/>
    <p:sldId id="286" r:id="rId7"/>
    <p:sldId id="260" r:id="rId8"/>
    <p:sldId id="262" r:id="rId9"/>
    <p:sldId id="278" r:id="rId10"/>
    <p:sldId id="267" r:id="rId11"/>
    <p:sldId id="288" r:id="rId12"/>
    <p:sldId id="272" r:id="rId13"/>
    <p:sldId id="279" r:id="rId14"/>
    <p:sldId id="280" r:id="rId15"/>
    <p:sldId id="275" r:id="rId16"/>
    <p:sldId id="263" r:id="rId17"/>
    <p:sldId id="268" r:id="rId18"/>
    <p:sldId id="289" r:id="rId19"/>
    <p:sldId id="264" r:id="rId20"/>
    <p:sldId id="284" r:id="rId21"/>
    <p:sldId id="285" r:id="rId22"/>
    <p:sldId id="274" r:id="rId23"/>
    <p:sldId id="273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117" d="100"/>
          <a:sy n="11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799"/>
            <a:ext cx="7772400" cy="914401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на тему</a:t>
            </a: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1981200"/>
            <a:ext cx="7543800" cy="29718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Военно-патриотическое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молодежи через проведение оборонно-спортивных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</a:t>
            </a:r>
          </a:p>
          <a:p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3791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200400"/>
            <a:ext cx="1905000" cy="2540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048000" y="4114800"/>
            <a:ext cx="33528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Воробьев В. Я.,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Преподаватель- организатор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ОБЖ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МБОУ «СОШ №161»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10" y="285728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14348" y="4786322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5800" y="1371600"/>
            <a:ext cx="7880196" cy="81436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2800" b="1" dirty="0">
                <a:solidFill>
                  <a:schemeClr val="accent1"/>
                </a:solidFill>
              </a:rPr>
              <a:t>Планируемые результаты:</a:t>
            </a:r>
            <a:r>
              <a:rPr lang="ru-RU" sz="12800" dirty="0">
                <a:solidFill>
                  <a:schemeClr val="accent1"/>
                </a:solidFill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136339"/>
            <a:ext cx="75152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/>
              <a:t>1. Воспитание </a:t>
            </a:r>
            <a:r>
              <a:rPr lang="ru-RU" sz="2800" b="1" dirty="0"/>
              <a:t>чувства </a:t>
            </a:r>
            <a:r>
              <a:rPr lang="ru-RU" sz="2800" b="1" dirty="0" smtClean="0"/>
              <a:t>патриотизма, гражданского </a:t>
            </a:r>
            <a:r>
              <a:rPr lang="ru-RU" sz="2800" b="1" dirty="0"/>
              <a:t>самосознания</a:t>
            </a:r>
            <a:r>
              <a:rPr lang="ru-RU" sz="2800" b="1" dirty="0" smtClean="0"/>
              <a:t>;</a:t>
            </a:r>
            <a:endParaRPr lang="ru-RU" sz="2800" b="1" dirty="0"/>
          </a:p>
          <a:p>
            <a:pPr lvl="0"/>
            <a:r>
              <a:rPr lang="ru-RU" sz="2800" b="1" dirty="0" smtClean="0"/>
              <a:t>2. Сплачивание </a:t>
            </a:r>
            <a:r>
              <a:rPr lang="ru-RU" sz="2800" b="1" dirty="0"/>
              <a:t>коллектива;</a:t>
            </a:r>
          </a:p>
          <a:p>
            <a:pPr lvl="0"/>
            <a:r>
              <a:rPr lang="ru-RU" sz="2800" b="1" dirty="0" smtClean="0"/>
              <a:t>3. Физическое </a:t>
            </a:r>
            <a:r>
              <a:rPr lang="ru-RU" sz="2800" b="1" dirty="0"/>
              <a:t>развитие </a:t>
            </a:r>
            <a:r>
              <a:rPr lang="ru-RU" sz="2800" b="1" dirty="0" smtClean="0"/>
              <a:t>обучающихся, формирование </a:t>
            </a:r>
            <a:r>
              <a:rPr lang="ru-RU" sz="2800" b="1" dirty="0"/>
              <a:t>у них потребности в здоровом образе </a:t>
            </a:r>
            <a:r>
              <a:rPr lang="ru-RU" sz="2800" b="1" dirty="0" smtClean="0"/>
              <a:t>жизни;</a:t>
            </a:r>
            <a:endParaRPr lang="ru-RU" sz="2800" b="1" dirty="0"/>
          </a:p>
          <a:p>
            <a:pPr lvl="0"/>
            <a:r>
              <a:rPr lang="ru-RU" sz="2800" b="1" dirty="0"/>
              <a:t> </a:t>
            </a:r>
            <a:r>
              <a:rPr lang="ru-RU" sz="2800" b="1" dirty="0" smtClean="0"/>
              <a:t>4. Развитие </a:t>
            </a:r>
            <a:r>
              <a:rPr lang="ru-RU" sz="2800" b="1" dirty="0"/>
              <a:t>качеств, необходимых для защиты Отечества.</a:t>
            </a:r>
          </a:p>
        </p:txBody>
      </p:sp>
    </p:spTree>
    <p:extLst>
      <p:ext uri="{BB962C8B-B14F-4D97-AF65-F5344CB8AC3E}">
        <p14:creationId xmlns:p14="http://schemas.microsoft.com/office/powerpoint/2010/main" val="11666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05800" cy="609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-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482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3600" dirty="0" smtClean="0"/>
              <a:t>	</a:t>
            </a:r>
            <a:r>
              <a:rPr lang="ru-RU" sz="3600" b="1" dirty="0" smtClean="0"/>
              <a:t>необходимый вид деятельности, в процессе которого применяется и обогащается накопленный детьми жизненный опыт, углубляются представления об окружающем мире, приобретаются навыки, необходимые </a:t>
            </a:r>
            <a:r>
              <a:rPr lang="ru-RU" sz="3600" b="1" dirty="0" smtClean="0"/>
              <a:t> </a:t>
            </a:r>
            <a:r>
              <a:rPr lang="ru-RU" sz="3600" b="1" dirty="0" smtClean="0"/>
              <a:t>для успешной трудовой деятельности, воспитываются организаторские </a:t>
            </a:r>
            <a:r>
              <a:rPr lang="ru-RU" sz="3600" b="1" dirty="0" smtClean="0"/>
              <a:t>способности.</a:t>
            </a:r>
            <a:endParaRPr lang="ru-RU" sz="36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0" y="2136339"/>
            <a:ext cx="762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 оборонно -спортивных играх в доступной для школьника форме отражаются социальные отношения российских воинов и в упрощенном виде обстановка, характерная для военных занятий, боевых действий. В этом заключается и функция игр для патриотического воспитания, и истоки интереса ребят к этим играм, серьезного и творческого отношения к ним.</a:t>
            </a:r>
          </a:p>
        </p:txBody>
      </p:sp>
    </p:spTree>
    <p:extLst>
      <p:ext uri="{BB962C8B-B14F-4D97-AF65-F5344CB8AC3E}">
        <p14:creationId xmlns:p14="http://schemas.microsoft.com/office/powerpoint/2010/main" val="13154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5240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Качества, формирующиеся </a:t>
            </a:r>
            <a:r>
              <a:rPr lang="ru-RU" sz="2000" b="1" dirty="0">
                <a:solidFill>
                  <a:srgbClr val="FF0000"/>
                </a:solidFill>
              </a:rPr>
              <a:t>у ребят в процессе </a:t>
            </a:r>
            <a:r>
              <a:rPr lang="ru-RU" sz="2000" b="1" dirty="0" smtClean="0">
                <a:solidFill>
                  <a:srgbClr val="FF0000"/>
                </a:solidFill>
              </a:rPr>
              <a:t> участия в оборонно-    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спортивных играх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700" y="2268242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Чувство </a:t>
            </a:r>
            <a:r>
              <a:rPr lang="ru-RU" sz="2000" b="1" dirty="0"/>
              <a:t>коллективизма, подлинной дружбы, товарищества и взаимной </a:t>
            </a:r>
            <a:r>
              <a:rPr lang="ru-RU" sz="2000" b="1" dirty="0" smtClean="0"/>
              <a:t>выручки.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Эстетическое воспитание.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Трудолюбие.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Волевые </a:t>
            </a:r>
            <a:r>
              <a:rPr lang="ru-RU" sz="2000" b="1" dirty="0"/>
              <a:t>качества</a:t>
            </a:r>
            <a:r>
              <a:rPr lang="ru-RU" sz="2000" b="1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Инициатива.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Чувство </a:t>
            </a:r>
            <a:r>
              <a:rPr lang="ru-RU" sz="2000" b="1" dirty="0"/>
              <a:t>долга и </a:t>
            </a:r>
            <a:r>
              <a:rPr lang="ru-RU" sz="2000" b="1" dirty="0" smtClean="0"/>
              <a:t>ответственность.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Решительность </a:t>
            </a:r>
            <a:r>
              <a:rPr lang="ru-RU" sz="2000" b="1" dirty="0"/>
              <a:t>и </a:t>
            </a:r>
            <a:r>
              <a:rPr lang="ru-RU" sz="2000" b="1" dirty="0" smtClean="0"/>
              <a:t>смелость.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Выносливость.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Тактическое мышление.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Настойчивость.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Дисциплинированность.</a:t>
            </a:r>
          </a:p>
        </p:txBody>
      </p:sp>
    </p:spTree>
    <p:extLst>
      <p:ext uri="{BB962C8B-B14F-4D97-AF65-F5344CB8AC3E}">
        <p14:creationId xmlns:p14="http://schemas.microsoft.com/office/powerpoint/2010/main" val="38614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838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Оборонно-спортивные игры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коллаж 10 а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905000"/>
            <a:ext cx="64241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7924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Оборонно-спортивные </a:t>
            </a:r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игры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5" name="Рисунок 4" descr="IMG-20170929-WA0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828800"/>
            <a:ext cx="4190999" cy="2363986"/>
          </a:xfrm>
          <a:prstGeom prst="rect">
            <a:avLst/>
          </a:prstGeom>
        </p:spPr>
      </p:pic>
      <p:pic>
        <p:nvPicPr>
          <p:cNvPr id="6" name="Рисунок 5" descr="IMG-20170929-WA0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05000"/>
            <a:ext cx="2571736" cy="4560714"/>
          </a:xfrm>
          <a:prstGeom prst="rect">
            <a:avLst/>
          </a:prstGeom>
        </p:spPr>
      </p:pic>
      <p:pic>
        <p:nvPicPr>
          <p:cNvPr id="7" name="Рисунок 6" descr="IMG-20170929-WA00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267200"/>
            <a:ext cx="4191000" cy="2363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Военно-спортивной игре присущи основные черты любой игры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133600"/>
            <a:ext cx="5943600" cy="4495800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познавательный характер и разнообразие игровых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мотивов,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активность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действий, высокая эмоциональность,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жизнерадостность.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-20180119-WA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362200"/>
            <a:ext cx="2438400" cy="432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8714" y="1524000"/>
            <a:ext cx="81534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</a:t>
            </a:r>
            <a:r>
              <a:rPr lang="ru-RU" sz="2400" b="1" dirty="0" smtClean="0">
                <a:solidFill>
                  <a:srgbClr val="FF0000"/>
                </a:solidFill>
              </a:rPr>
              <a:t>Характерные </a:t>
            </a:r>
            <a:r>
              <a:rPr lang="ru-RU" sz="2400" b="1" dirty="0">
                <a:solidFill>
                  <a:srgbClr val="FF0000"/>
                </a:solidFill>
              </a:rPr>
              <a:t>признаки и особенности </a:t>
            </a:r>
            <a:r>
              <a:rPr lang="ru-RU" sz="2400" b="1" dirty="0" smtClean="0">
                <a:solidFill>
                  <a:srgbClr val="FF0000"/>
                </a:solidFill>
              </a:rPr>
              <a:t>оборонно-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       спортивной игры 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000" b="1" dirty="0"/>
              <a:t>- наличие элементов героики и боевой </a:t>
            </a:r>
            <a:r>
              <a:rPr lang="ru-RU" sz="2000" b="1" dirty="0" smtClean="0"/>
              <a:t>романтики;</a:t>
            </a:r>
          </a:p>
          <a:p>
            <a:r>
              <a:rPr lang="ru-RU" sz="2000" b="1" dirty="0" smtClean="0"/>
              <a:t>-ярко </a:t>
            </a:r>
            <a:r>
              <a:rPr lang="ru-RU" sz="2000" b="1" dirty="0"/>
              <a:t>выраженную оборонно-прикладную направленность знаний и действий в игре: решение тактических задач, передвижение отрядов в четком строю, ориентирование на </a:t>
            </a:r>
            <a:r>
              <a:rPr lang="ru-RU" sz="2000" b="1" dirty="0" smtClean="0"/>
              <a:t>местности, </a:t>
            </a:r>
            <a:r>
              <a:rPr lang="ru-RU" sz="2000" b="1" dirty="0"/>
              <a:t>решение </a:t>
            </a:r>
            <a:r>
              <a:rPr lang="ru-RU" sz="2000" b="1" dirty="0" smtClean="0"/>
              <a:t>различных задач; </a:t>
            </a:r>
            <a:endParaRPr lang="ru-RU" sz="2000" b="1" dirty="0"/>
          </a:p>
          <a:p>
            <a:r>
              <a:rPr lang="ru-RU" sz="2000" b="1" dirty="0"/>
              <a:t>-возможность широко применять в процессе игр компасы, бинокли, топографические карты, схемы, разнообразные средства сигнализации, макеты оружия,  учебное оружие, противогазы, имитационные средства (холостые патроны, взрывпакеты, дымовые шашки и гранаты, сигнальные ракеты и др.);</a:t>
            </a:r>
          </a:p>
          <a:p>
            <a:r>
              <a:rPr lang="ru-RU" sz="2000" b="1" dirty="0"/>
              <a:t> </a:t>
            </a:r>
            <a:r>
              <a:rPr lang="ru-RU" sz="2000" b="1" dirty="0" smtClean="0"/>
              <a:t>- достижение </a:t>
            </a:r>
            <a:r>
              <a:rPr lang="ru-RU" sz="2000" b="1" dirty="0"/>
              <a:t>целей в ней протекает в специфических условиях, в упрощенном виде отражающих характер военных занятий и боевых действий. Выполняя свои обязанности в игре, участник вынужден мысленно предвидеть возможный ход и результат своих действий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312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7927848" cy="8382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Соревнования и игры районного и городского уровня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4" name="Рисунок 3" descr="IMG_24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124200"/>
            <a:ext cx="4267200" cy="3200400"/>
          </a:xfrm>
          <a:prstGeom prst="rect">
            <a:avLst/>
          </a:prstGeom>
        </p:spPr>
      </p:pic>
      <p:pic>
        <p:nvPicPr>
          <p:cNvPr id="2050" name="Picture 2" descr="H:\Фото для проекта\турслет 2015\IMG_27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25146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Фото для проекта\Парад вахта памяти. 2016\Артем0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Фото для проекта\Парад2015\IMG_25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2164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ртем\Desktop\изображения\фото04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17301" y="812102"/>
            <a:ext cx="2442589" cy="32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305800" cy="5638800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«Спасибо деду за Победу!!! 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каждый отстоявший дом, 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небо чистое, за веру, 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Зато, что мы теперь живем!!!»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MG_38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52663"/>
            <a:ext cx="8187266" cy="4605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ртем\Desktop\Фото школа 1\КТНПТ\Canon EOS 1100D_20130222_135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51036"/>
            <a:ext cx="4600503" cy="306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ртем\Desktop\Фото школа 1\КТНПТ\Canon EOS 1100D_20130222_135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32857"/>
            <a:ext cx="51054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ртем\Desktop\изображения\фото04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41900" y="812799"/>
            <a:ext cx="2895601" cy="386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7927848" cy="8382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Соревнования и игры районного и городского уровня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026" name="Picture 2" descr="H:\Фото для проекта\турслет 2015\IMG_27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8" y="2422070"/>
            <a:ext cx="5508172" cy="413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Фото для проекта\турслет 2015\IMG_27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671" y="2995384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sz="12800" b="1" dirty="0" smtClean="0">
                <a:solidFill>
                  <a:srgbClr val="FF0000"/>
                </a:solidFill>
              </a:rPr>
              <a:t>                             Заключение</a:t>
            </a:r>
          </a:p>
          <a:p>
            <a:pPr marL="0" indent="0">
              <a:buNone/>
            </a:pPr>
            <a:r>
              <a:rPr lang="ru-RU" sz="11200" b="1" dirty="0"/>
              <a:t> </a:t>
            </a:r>
            <a:r>
              <a:rPr lang="ru-RU" sz="11200" b="1" dirty="0" smtClean="0"/>
              <a:t>   Роль </a:t>
            </a:r>
            <a:r>
              <a:rPr lang="ru-RU" sz="11200" b="1" dirty="0"/>
              <a:t>игр в патриотическом воспитании заключается, прежде всего, в том, что эти игры способствуют развитию у учащихся высоких нравственных чувств, моральных качеств. </a:t>
            </a:r>
            <a:r>
              <a:rPr lang="ru-RU" sz="11200" b="1" dirty="0" smtClean="0"/>
              <a:t>Эти чувства </a:t>
            </a:r>
            <a:r>
              <a:rPr lang="ru-RU" sz="11200" b="1" dirty="0"/>
              <a:t>имеют большое значение для развития всех сторон личности школьника. Исключительна их роль в развитии познавательной деятельности. А эти качества пригодятся и в обычной жизни и для подготовки к </a:t>
            </a:r>
            <a:r>
              <a:rPr lang="ru-RU" sz="11200" b="1" dirty="0" smtClean="0"/>
              <a:t>защите Отечества, то </a:t>
            </a:r>
            <a:r>
              <a:rPr lang="ru-RU" sz="11200" b="1" dirty="0"/>
              <a:t>есть способствует укреплению обороноспособности нашего государства, как гаранта нормальной жизни наших граждан.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8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Учитель\Desktop\к педсовету\27-08-2015_11-51-15\IMG-20150827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962400" cy="2228850"/>
          </a:xfrm>
          <a:prstGeom prst="rect">
            <a:avLst/>
          </a:prstGeom>
          <a:noFill/>
        </p:spPr>
      </p:pic>
      <p:pic>
        <p:nvPicPr>
          <p:cNvPr id="9219" name="Picture 3" descr="C:\Users\Учитель\Desktop\к педсовету\27-08-2015_11-51-15\IMG-20150827-WA0000.jpg"/>
          <p:cNvPicPr>
            <a:picLocks noChangeAspect="1" noChangeArrowheads="1"/>
          </p:cNvPicPr>
          <p:nvPr/>
        </p:nvPicPr>
        <p:blipFill>
          <a:blip r:embed="rId3"/>
          <a:srcRect l="17262" t="33284" r="44286" b="17192"/>
          <a:stretch>
            <a:fillRect/>
          </a:stretch>
        </p:blipFill>
        <p:spPr bwMode="auto">
          <a:xfrm>
            <a:off x="457200" y="3987408"/>
            <a:ext cx="3962400" cy="2870592"/>
          </a:xfrm>
          <a:prstGeom prst="rect">
            <a:avLst/>
          </a:prstGeom>
          <a:noFill/>
        </p:spPr>
      </p:pic>
      <p:pic>
        <p:nvPicPr>
          <p:cNvPr id="9220" name="Picture 4" descr="C:\Users\Учитель\Desktop\к педсовету\27-08-2015_11-51-15\IMG-20150827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752600"/>
            <a:ext cx="4267200" cy="2400301"/>
          </a:xfrm>
          <a:prstGeom prst="rect">
            <a:avLst/>
          </a:prstGeom>
          <a:noFill/>
        </p:spPr>
      </p:pic>
      <p:pic>
        <p:nvPicPr>
          <p:cNvPr id="9221" name="Picture 5" descr="C:\Users\Учитель\Desktop\к педсовету\27-08-2015_11-51-15\IMG-20150827-WA0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191000"/>
            <a:ext cx="4016188" cy="2667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990600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Патриотическое воспитание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4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133600"/>
            <a:ext cx="8738922" cy="4572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295400"/>
            <a:ext cx="82296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Патриотическое воспитание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Фото для проекта\8,12,17\IMG_3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9719"/>
            <a:ext cx="7302422" cy="486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495" y="1309338"/>
            <a:ext cx="5318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Патриотическое воспитание </a:t>
            </a:r>
          </a:p>
        </p:txBody>
      </p:sp>
    </p:spTree>
    <p:extLst>
      <p:ext uri="{BB962C8B-B14F-4D97-AF65-F5344CB8AC3E}">
        <p14:creationId xmlns:p14="http://schemas.microsoft.com/office/powerpoint/2010/main" val="93769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200400"/>
            <a:ext cx="781352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828800"/>
            <a:ext cx="7892768" cy="1600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рассмотрение влияния оборонно-спортивных игр на воспитание патриотизма, чувства коллективизма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3400" y="1219200"/>
            <a:ext cx="7970682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Цель проекта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14348" y="4786322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62000" y="3810000"/>
            <a:ext cx="7878482" cy="2728922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Раскрыть влияние оборонно-спортивных игр на воспитание патриотизма.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Проанализировать активность обучающихся школы в участии в оборонно-спортивных играх.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496"/>
            <a:ext cx="7851648" cy="1828800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Предмет исследования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7888006" cy="1476364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tx1"/>
                </a:solidFill>
              </a:rPr>
              <a:t>определение роли военно-спортивных игр в патриотическом воспитании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285728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14348" y="4786322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85786" y="4286256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 algn="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3600" dirty="0"/>
              <a:t>развитие патриотизма через участие в военно-спортивных играх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5800" y="1371600"/>
            <a:ext cx="7880196" cy="81436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4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Проблема исследования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496"/>
            <a:ext cx="7851648" cy="1828800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Предмет исследования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7888006" cy="1476364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tx1"/>
                </a:solidFill>
              </a:rPr>
              <a:t>определение роли военно-спортивных игр в патриотическом воспитании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285728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14348" y="4786322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85786" y="4286256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 algn="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3600" dirty="0"/>
              <a:t>развитие патриотизма через участие в военно-спортивных играх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5800" y="1371600"/>
            <a:ext cx="7880196" cy="81436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4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Проблема исследования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82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307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 исследования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если активно привлекать обучающихся к участию в военно-спортивных играх, то патриотическое воспитание будет более эффективным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Научно-практическая значимость исследования</a:t>
            </a:r>
          </a:p>
          <a:p>
            <a:pPr lvl="0"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определена роль оборонно-спортивных игр в разностороннем развитии обучающихся</a:t>
            </a:r>
          </a:p>
          <a:p>
            <a:pPr lvl="0"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показано значение оборонно-спортивных игр в патриотическом воспитании молодёжи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365</TotalTime>
  <Words>413</Words>
  <Application>Microsoft Office PowerPoint</Application>
  <PresentationFormat>Экран (4:3)</PresentationFormat>
  <Paragraphs>67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Office Theme</vt:lpstr>
      <vt:lpstr>Поток</vt:lpstr>
      <vt:lpstr>Проект на тему: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проекта</vt:lpstr>
      <vt:lpstr>Предмет исследования</vt:lpstr>
      <vt:lpstr>Предмет исследования</vt:lpstr>
      <vt:lpstr>Презентация PowerPoint</vt:lpstr>
      <vt:lpstr>Презентация PowerPoint</vt:lpstr>
      <vt:lpstr>Игра -</vt:lpstr>
      <vt:lpstr>Презентация PowerPoint</vt:lpstr>
      <vt:lpstr>Презентация PowerPoint</vt:lpstr>
      <vt:lpstr>Оборонно-спортивные игры</vt:lpstr>
      <vt:lpstr>Оборонно-спортивные игры </vt:lpstr>
      <vt:lpstr>Военно-спортивной игре присущи основные черты любой игры </vt:lpstr>
      <vt:lpstr>Презентация PowerPoint</vt:lpstr>
      <vt:lpstr>Соревнования и игры районного и городского уровня</vt:lpstr>
      <vt:lpstr>Презентация PowerPoint</vt:lpstr>
      <vt:lpstr>Презентация PowerPoint</vt:lpstr>
      <vt:lpstr>Соревнования и игры районного и городского уровня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Артем</cp:lastModifiedBy>
  <cp:revision>31</cp:revision>
  <dcterms:created xsi:type="dcterms:W3CDTF">2013-10-28T09:12:00Z</dcterms:created>
  <dcterms:modified xsi:type="dcterms:W3CDTF">2018-01-21T15:14:28Z</dcterms:modified>
</cp:coreProperties>
</file>